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9" r:id="rId2"/>
    <p:sldId id="638" r:id="rId3"/>
    <p:sldId id="594" r:id="rId4"/>
    <p:sldId id="643" r:id="rId5"/>
    <p:sldId id="596" r:id="rId6"/>
    <p:sldId id="644" r:id="rId7"/>
    <p:sldId id="645" r:id="rId8"/>
    <p:sldId id="640" r:id="rId9"/>
    <p:sldId id="646" r:id="rId10"/>
  </p:sldIdLst>
  <p:sldSz cx="9144000" cy="6858000" type="screen4x3"/>
  <p:notesSz cx="6861175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ke Judge" initials="M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7192" autoAdjust="0"/>
  </p:normalViewPr>
  <p:slideViewPr>
    <p:cSldViewPr>
      <p:cViewPr varScale="1">
        <p:scale>
          <a:sx n="106" d="100"/>
          <a:sy n="106" d="100"/>
        </p:scale>
        <p:origin x="-2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176" cy="46101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6411" y="0"/>
            <a:ext cx="2973176" cy="46101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F0CD2F00-61FB-4622-8C3E-D623F4E75147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3176" cy="46101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6411" y="8757590"/>
            <a:ext cx="2973176" cy="46101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E9A26AE-B8CC-451C-A263-1C19A2AFE5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399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3176" cy="46101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6411" y="0"/>
            <a:ext cx="2973176" cy="461010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5C681A43-BE4C-4C0F-8F74-696F501D2834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118" y="4379595"/>
            <a:ext cx="5488940" cy="4149090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2973176" cy="46101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6411" y="8757590"/>
            <a:ext cx="2973176" cy="46101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1BCBBBD2-1254-4878-A9BA-51C58DCFC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2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3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11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55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09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6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BBBD2-1254-4878-A9BA-51C58DCFCD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50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BBBD2-1254-4878-A9BA-51C58DCFCD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683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CBBBD2-1254-4878-A9BA-51C58DCFCD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68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4384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2667000" y="152400"/>
            <a:ext cx="57912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i="1" dirty="0">
                <a:solidFill>
                  <a:srgbClr val="008000"/>
                </a:solidFill>
                <a:latin typeface="Calibri" pitchFamily="34" charset="0"/>
              </a:rPr>
              <a:t>Creating A Clean,</a:t>
            </a:r>
            <a:r>
              <a:rPr lang="en-US" sz="1200" b="1" i="1" baseline="0" dirty="0">
                <a:solidFill>
                  <a:srgbClr val="008000"/>
                </a:solidFill>
                <a:latin typeface="Calibri" pitchFamily="34" charset="0"/>
              </a:rPr>
              <a:t> Affordable, and Resilient</a:t>
            </a:r>
            <a:r>
              <a:rPr lang="en-US" sz="1200" b="1" i="1" dirty="0">
                <a:solidFill>
                  <a:srgbClr val="008000"/>
                </a:solidFill>
                <a:latin typeface="Calibri" pitchFamily="34" charset="0"/>
              </a:rPr>
              <a:t> Energy Future For the Commonwealth</a:t>
            </a:r>
          </a:p>
        </p:txBody>
      </p:sp>
      <p:sp>
        <p:nvSpPr>
          <p:cNvPr id="5" name="Rounded Rectangle 4"/>
          <p:cNvSpPr/>
          <p:nvPr userDrawn="1"/>
        </p:nvSpPr>
        <p:spPr>
          <a:xfrm>
            <a:off x="1143000" y="457200"/>
            <a:ext cx="2667000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2200275" cy="1371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76600" y="2209800"/>
            <a:ext cx="5029200" cy="25146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R Mast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954713"/>
            <a:ext cx="14478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>
          <a:xfrm>
            <a:off x="2590800" y="6477000"/>
            <a:ext cx="5105400" cy="381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1400" b="1" i="1" dirty="0">
                <a:solidFill>
                  <a:srgbClr val="008000"/>
                </a:solidFill>
                <a:latin typeface="Calibri" pitchFamily="34" charset="0"/>
              </a:rPr>
              <a:t>Creating A Clean,</a:t>
            </a:r>
            <a:r>
              <a:rPr lang="en-US" sz="1400" b="1" i="1" baseline="0" dirty="0">
                <a:solidFill>
                  <a:srgbClr val="008000"/>
                </a:solidFill>
                <a:latin typeface="Calibri" pitchFamily="34" charset="0"/>
              </a:rPr>
              <a:t> Affordable, and Resilient</a:t>
            </a:r>
            <a:r>
              <a:rPr lang="en-US" sz="1400" b="1" i="1" dirty="0">
                <a:solidFill>
                  <a:srgbClr val="008000"/>
                </a:solidFill>
                <a:latin typeface="Calibri" pitchFamily="34" charset="0"/>
              </a:rPr>
              <a:t> Energy Future For the Commonwealth</a:t>
            </a:r>
          </a:p>
          <a:p>
            <a:pPr marL="342900" indent="-342900" eaLnBrk="1" hangingPunct="1">
              <a:lnSpc>
                <a:spcPct val="100000"/>
              </a:lnSpc>
              <a:buFont typeface="Arial" pitchFamily="34" charset="0"/>
              <a:buChar char="•"/>
              <a:defRPr/>
            </a:pPr>
            <a:endParaRPr lang="en-US" sz="1500" b="1" i="1" dirty="0">
              <a:solidFill>
                <a:srgbClr val="008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762000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SzPct val="80000"/>
              <a:buFont typeface="Wingdings" pitchFamily="2" charset="2"/>
              <a:buChar char="Ø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None/>
              <a:defRPr sz="2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4"/>
          </p:nvPr>
        </p:nvSpPr>
        <p:spPr>
          <a:xfrm>
            <a:off x="152400" y="6324600"/>
            <a:ext cx="609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CC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6FAB5CE-5980-4C9D-B2E2-2FD2F4BD4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F0BF3-7E01-4ADA-898F-B7BD53527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6153531"/>
            <a:ext cx="1020969" cy="704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4CC6-32EC-475C-B318-7AB464C0A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solar-massachusetts-renewable-target-smar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Kaitlin.Kelly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2743200" y="2667000"/>
            <a:ext cx="6096000" cy="3581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700" dirty="0" smtClean="0"/>
              <a:t>Land Use Policy in Massachusetts Solar Incentive Programs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000" dirty="0"/>
              <a:t>Kaitlin Kelly </a:t>
            </a:r>
            <a:br>
              <a:rPr lang="en-US" sz="2000" dirty="0"/>
            </a:br>
            <a:r>
              <a:rPr lang="en-US" sz="2000" dirty="0"/>
              <a:t>Renewable Energy Program Coordinator</a:t>
            </a:r>
            <a:endParaRPr lang="en-US" sz="32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609600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b="1" dirty="0"/>
              <a:t>COMMONWEALTH OF MASSACHUSETTS</a:t>
            </a:r>
          </a:p>
          <a:p>
            <a:pPr algn="r">
              <a:defRPr/>
            </a:pPr>
            <a:r>
              <a:rPr lang="en-US" i="1" dirty="0"/>
              <a:t>Charles D. Baker, Governor</a:t>
            </a:r>
          </a:p>
          <a:p>
            <a:pPr algn="r">
              <a:defRPr/>
            </a:pPr>
            <a:r>
              <a:rPr lang="en-US" i="1" dirty="0" err="1"/>
              <a:t>Karyn</a:t>
            </a:r>
            <a:r>
              <a:rPr lang="en-US" i="1" dirty="0"/>
              <a:t> E. </a:t>
            </a:r>
            <a:r>
              <a:rPr lang="en-US" i="1" dirty="0" err="1"/>
              <a:t>Polito</a:t>
            </a:r>
            <a:r>
              <a:rPr lang="en-US" i="1" dirty="0"/>
              <a:t>, Lt. Governor</a:t>
            </a:r>
          </a:p>
          <a:p>
            <a:pPr algn="r">
              <a:defRPr/>
            </a:pPr>
            <a:r>
              <a:rPr lang="en-US" i="1" dirty="0"/>
              <a:t>Matthew A. Beaton, Secretary</a:t>
            </a:r>
          </a:p>
          <a:p>
            <a:pPr algn="r">
              <a:defRPr/>
            </a:pPr>
            <a:r>
              <a:rPr lang="en-US" i="1" dirty="0"/>
              <a:t>Judith Judson, Commissioner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3676650"/>
            <a:ext cx="2133600" cy="1323439"/>
          </a:xfrm>
          <a:prstGeom prst="rect">
            <a:avLst/>
          </a:prstGeom>
          <a:noFill/>
          <a:ln w="57150" cmpd="thickThin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Rhode Island College, Providence, RI</a:t>
            </a: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November 15, 2017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Evolution of </a:t>
            </a:r>
            <a:r>
              <a:rPr lang="en-US" dirty="0" smtClean="0"/>
              <a:t>Land Use Policy in MA Solar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43000" y="1143000"/>
            <a:ext cx="7696200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b="1" dirty="0" smtClean="0"/>
              <a:t>Solar Carve-out I Program (SREC I)  </a:t>
            </a:r>
            <a:r>
              <a:rPr lang="en-US" sz="1700" i="1" dirty="0" smtClean="0">
                <a:solidFill>
                  <a:schemeClr val="tx2"/>
                </a:solidFill>
              </a:rPr>
              <a:t>653MW</a:t>
            </a:r>
          </a:p>
          <a:p>
            <a:r>
              <a:rPr lang="en-US" sz="1800" dirty="0" smtClean="0"/>
              <a:t>All </a:t>
            </a:r>
            <a:r>
              <a:rPr lang="en-US" sz="1800" dirty="0"/>
              <a:t>projects equally </a:t>
            </a:r>
            <a:r>
              <a:rPr lang="en-US" sz="1800" dirty="0" smtClean="0"/>
              <a:t>eligible </a:t>
            </a:r>
          </a:p>
          <a:p>
            <a:pPr marL="0" indent="0">
              <a:buNone/>
            </a:pPr>
            <a:r>
              <a:rPr lang="en-US" sz="1900" b="1" dirty="0" smtClean="0"/>
              <a:t>Solar Carve-out II Program (SREC II) </a:t>
            </a:r>
            <a:r>
              <a:rPr lang="en-US" sz="1900" i="1" dirty="0" smtClean="0">
                <a:solidFill>
                  <a:schemeClr val="tx2"/>
                </a:solidFill>
              </a:rPr>
              <a:t> </a:t>
            </a:r>
            <a:r>
              <a:rPr lang="en-US" sz="1700" i="1" dirty="0" smtClean="0">
                <a:solidFill>
                  <a:schemeClr val="tx2"/>
                </a:solidFill>
              </a:rPr>
              <a:t>1616 MW </a:t>
            </a:r>
          </a:p>
          <a:p>
            <a:r>
              <a:rPr lang="en-US" sz="1800" dirty="0" smtClean="0"/>
              <a:t>Market Sector, SREC Factors, and Managed Growth</a:t>
            </a:r>
          </a:p>
          <a:p>
            <a:pPr lvl="1"/>
            <a:r>
              <a:rPr lang="en-US" sz="1600" dirty="0" smtClean="0"/>
              <a:t>Higher incentive granted to prioritized sites</a:t>
            </a:r>
          </a:p>
          <a:p>
            <a:pPr lvl="1"/>
            <a:r>
              <a:rPr lang="en-US" sz="1600" dirty="0" smtClean="0"/>
              <a:t>Large, ground mounted, virtually net-metered projects in capped Managed Growth category (total 126MW)</a:t>
            </a:r>
          </a:p>
          <a:p>
            <a:pPr lvl="1"/>
            <a:r>
              <a:rPr lang="en-US" sz="1600" dirty="0" smtClean="0"/>
              <a:t>Growth of CSS/ Low Income Housing mitigated limiting impact of Managed Growth</a:t>
            </a:r>
          </a:p>
          <a:p>
            <a:pPr marL="0" indent="0">
              <a:buNone/>
            </a:pPr>
            <a:r>
              <a:rPr lang="en-US" sz="1900" b="1" dirty="0" smtClean="0"/>
              <a:t>Solar Massachusetts Renewable Target Program (SMART)  </a:t>
            </a:r>
            <a:r>
              <a:rPr lang="en-US" sz="1700" i="1" dirty="0" smtClean="0">
                <a:solidFill>
                  <a:schemeClr val="tx2"/>
                </a:solidFill>
              </a:rPr>
              <a:t>1600MW Goal</a:t>
            </a:r>
          </a:p>
          <a:p>
            <a:r>
              <a:rPr lang="en-US" sz="1800" dirty="0" smtClean="0"/>
              <a:t>Executive Office of Energy and Environmental Affairs directed DOER to focus on land </a:t>
            </a:r>
            <a:r>
              <a:rPr lang="en-US" sz="1800" dirty="0"/>
              <a:t>u</a:t>
            </a:r>
            <a:r>
              <a:rPr lang="en-US" sz="1800" dirty="0" smtClean="0"/>
              <a:t>se in development of new program</a:t>
            </a:r>
          </a:p>
          <a:p>
            <a:r>
              <a:rPr lang="en-US" sz="1800" dirty="0" smtClean="0"/>
              <a:t>Established Land Use Categories with associated incentive </a:t>
            </a:r>
            <a:r>
              <a:rPr lang="en-US" sz="1800" dirty="0" err="1" smtClean="0"/>
              <a:t>subtractors</a:t>
            </a:r>
            <a:endParaRPr lang="en-US" sz="1800" dirty="0" smtClean="0"/>
          </a:p>
          <a:p>
            <a:pPr lvl="1"/>
            <a:r>
              <a:rPr lang="en-US" sz="1700" dirty="0" smtClean="0"/>
              <a:t>Category 1 (Ag/ Non-ag); Category 2; Category 3; Prohibited</a:t>
            </a:r>
            <a:endParaRPr lang="en-US" sz="1700" dirty="0" smtClean="0"/>
          </a:p>
          <a:p>
            <a:r>
              <a:rPr lang="en-US" sz="1800" dirty="0" smtClean="0"/>
              <a:t>Incentive adders fo</a:t>
            </a:r>
            <a:r>
              <a:rPr lang="en-US" sz="1800" dirty="0" smtClean="0"/>
              <a:t>r priority sites</a:t>
            </a:r>
          </a:p>
          <a:p>
            <a:r>
              <a:rPr lang="en-US" sz="1800" dirty="0" smtClean="0"/>
              <a:t>Implementing land use performance standards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5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254" y="304800"/>
            <a:ext cx="7696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SMART Land Use Policy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5C85CD-FDED-4EFE-9D00-D82072B72E5F}"/>
              </a:ext>
            </a:extLst>
          </p:cNvPr>
          <p:cNvSpPr txBox="1"/>
          <p:nvPr/>
        </p:nvSpPr>
        <p:spPr>
          <a:xfrm>
            <a:off x="1219200" y="1066799"/>
            <a:ext cx="73152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Incentive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700" dirty="0" smtClean="0"/>
              <a:t>“Location Based” adders to incentives</a:t>
            </a:r>
            <a:endParaRPr lang="en-US" sz="17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Landfill and Brownfield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Rooftop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Solar Canopy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Agricultural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Floating Solar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Location based adders can be combined with an </a:t>
            </a:r>
            <a:r>
              <a:rPr lang="en-US" sz="1700" dirty="0" err="1" smtClean="0"/>
              <a:t>offtaker</a:t>
            </a:r>
            <a:r>
              <a:rPr lang="en-US" sz="1700" dirty="0" smtClean="0"/>
              <a:t> based adder, and a storage adder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Working with sister agencies in approving projects on unique locations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Brownfield- MA Department of Environmental Protection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Agricultural- MA Department of Agricultural Resources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500" dirty="0" smtClean="0"/>
              <a:t>Floating Solar- MA Department of Environmental Protection/ MA Department of Fish and Wildlife</a:t>
            </a:r>
          </a:p>
          <a:p>
            <a:r>
              <a:rPr lang="en-US" b="1" dirty="0" smtClean="0"/>
              <a:t>Disincentive</a:t>
            </a:r>
            <a:endParaRPr lang="en-US" sz="17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 smtClean="0"/>
              <a:t>Greenfiel</a:t>
            </a:r>
            <a:r>
              <a:rPr lang="en-US" sz="1700" dirty="0" smtClean="0"/>
              <a:t>d </a:t>
            </a:r>
            <a:r>
              <a:rPr lang="en-US" sz="1700" dirty="0" err="1" smtClean="0"/>
              <a:t>Subtractor</a:t>
            </a:r>
            <a:r>
              <a:rPr lang="en-US" sz="1700" dirty="0" smtClean="0"/>
              <a:t> for certain categories of land use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46775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Adder Values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441438"/>
              </p:ext>
            </p:extLst>
          </p:nvPr>
        </p:nvGraphicFramePr>
        <p:xfrm>
          <a:off x="917960" y="4009799"/>
          <a:ext cx="4038600" cy="852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8640"/>
                <a:gridCol w="1679960"/>
              </a:tblGrid>
              <a:tr h="28431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Energy Storage Adder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Type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Adder Value ($/kWh)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Storage + PV</a:t>
                      </a:r>
                      <a:endParaRPr lang="en-US" sz="13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Variable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540987"/>
              </p:ext>
            </p:extLst>
          </p:nvPr>
        </p:nvGraphicFramePr>
        <p:xfrm>
          <a:off x="917960" y="1635877"/>
          <a:ext cx="4038600" cy="2259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4679"/>
                <a:gridCol w="1723921"/>
              </a:tblGrid>
              <a:tr h="28248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Location Based Adders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Type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Adder Value ($/kWh)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Agricultural</a:t>
                      </a:r>
                      <a:endParaRPr lang="en-US" sz="13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3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0.06 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Building </a:t>
                      </a:r>
                      <a:r>
                        <a:rPr lang="en-US" sz="13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Mounted</a:t>
                      </a:r>
                      <a:endParaRPr lang="en-US" sz="13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3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0.02 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Brownfield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$0.03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Floating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Solar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Landfill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Solar Canopy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$</a:t>
                      </a:r>
                      <a:r>
                        <a:rPr lang="en-US" sz="1300" u="none" strike="noStrike" dirty="0" smtClean="0">
                          <a:effectLst/>
                        </a:rPr>
                        <a:t>0.06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273054"/>
              </p:ext>
            </p:extLst>
          </p:nvPr>
        </p:nvGraphicFramePr>
        <p:xfrm>
          <a:off x="5181600" y="1635877"/>
          <a:ext cx="3962400" cy="1694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7333"/>
                <a:gridCol w="1735067"/>
              </a:tblGrid>
              <a:tr h="28248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Off-taker Based Adders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Type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Adder Value ($/kWh)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Community Shared </a:t>
                      </a:r>
                      <a:r>
                        <a:rPr lang="en-US" sz="1300" u="none" strike="noStrike" dirty="0" smtClean="0">
                          <a:effectLst/>
                        </a:rPr>
                        <a:t>Solar (CSS)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$</a:t>
                      </a:r>
                      <a:r>
                        <a:rPr lang="en-US" sz="1300" u="none" strike="noStrike" dirty="0" smtClean="0">
                          <a:effectLst/>
                        </a:rPr>
                        <a:t>0.05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Low Income Property Owner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$</a:t>
                      </a:r>
                      <a:r>
                        <a:rPr lang="en-US" sz="1300" u="none" strike="noStrike" dirty="0" smtClean="0">
                          <a:effectLst/>
                        </a:rPr>
                        <a:t>0.03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Low Income </a:t>
                      </a:r>
                      <a:r>
                        <a:rPr lang="en-US" sz="1300" u="none" strike="noStrike" dirty="0" smtClean="0">
                          <a:effectLst/>
                        </a:rPr>
                        <a:t>CSS</a:t>
                      </a:r>
                      <a:endParaRPr lang="en-US" sz="13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>
                          <a:effectLst/>
                        </a:rPr>
                        <a:t>$</a:t>
                      </a:r>
                      <a:r>
                        <a:rPr lang="en-US" sz="1300" u="none" strike="noStrike" dirty="0" smtClean="0">
                          <a:effectLst/>
                        </a:rPr>
                        <a:t>0.06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4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Entity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729425"/>
              </p:ext>
            </p:extLst>
          </p:nvPr>
        </p:nvGraphicFramePr>
        <p:xfrm>
          <a:off x="5183024" y="4007224"/>
          <a:ext cx="3960976" cy="852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800"/>
                <a:gridCol w="1751176"/>
              </a:tblGrid>
              <a:tr h="284312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Solar Tracking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Adder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Type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Adder Value ($/kWh)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3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Solar Tracking</a:t>
                      </a:r>
                      <a:endParaRPr lang="en-US" sz="13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u="none" strike="noStrike" dirty="0" smtClean="0">
                          <a:effectLst/>
                        </a:rPr>
                        <a:t>$0.01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Encouraging Unique Design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66800" y="1066800"/>
            <a:ext cx="7696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Agricultural Generation Unit</a:t>
            </a:r>
          </a:p>
          <a:p>
            <a:r>
              <a:rPr lang="en-US" sz="1800" dirty="0" smtClean="0"/>
              <a:t>Dual Use PV installations on working farm land, so that it will not interfere with continued land use</a:t>
            </a:r>
          </a:p>
          <a:p>
            <a:r>
              <a:rPr lang="en-US" sz="1800" dirty="0" smtClean="0"/>
              <a:t>Raised structures spaced to allow crop growth, grazing animals, etc.</a:t>
            </a:r>
          </a:p>
          <a:p>
            <a:r>
              <a:rPr lang="en-US" sz="1800" dirty="0" smtClean="0"/>
              <a:t>Required to provide annual reports on agricultural productivity</a:t>
            </a:r>
          </a:p>
          <a:p>
            <a:r>
              <a:rPr lang="en-US" sz="1800" dirty="0" smtClean="0"/>
              <a:t>DOER developing further guidance with MDAR</a:t>
            </a:r>
          </a:p>
          <a:p>
            <a:r>
              <a:rPr lang="en-US" sz="1800" dirty="0" smtClean="0"/>
              <a:t>Approval comes from DOER/ MDAR </a:t>
            </a:r>
          </a:p>
          <a:p>
            <a:pPr marL="0" indent="0">
              <a:buNone/>
            </a:pPr>
            <a:r>
              <a:rPr lang="en-US" sz="1800" b="1" dirty="0" smtClean="0"/>
              <a:t>Floating Solar</a:t>
            </a:r>
          </a:p>
          <a:p>
            <a:r>
              <a:rPr lang="en-US" sz="1800" dirty="0" smtClean="0"/>
              <a:t>Installed on bodies of water used for agricultural or industrial activities (i.e. water treatment </a:t>
            </a:r>
            <a:r>
              <a:rPr lang="en-US" sz="1800" dirty="0" err="1" smtClean="0"/>
              <a:t>facilites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Prohibited on natural waterbodies and wetland resource areas</a:t>
            </a:r>
          </a:p>
          <a:p>
            <a:r>
              <a:rPr lang="en-US" sz="1800" dirty="0" smtClean="0"/>
              <a:t>Approval comes from DOER/ </a:t>
            </a:r>
            <a:r>
              <a:rPr lang="en-US" sz="1800" dirty="0" err="1" smtClean="0"/>
              <a:t>MassDEP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6211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248" y="0"/>
            <a:ext cx="7696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Land </a:t>
            </a:r>
            <a:r>
              <a:rPr lang="en-US" dirty="0" smtClean="0"/>
              <a:t>Use Categories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1056" y="529119"/>
            <a:ext cx="8074455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600" b="1" dirty="0" smtClean="0"/>
              <a:t>All projects are categorized according to land use</a:t>
            </a:r>
          </a:p>
          <a:p>
            <a:r>
              <a:rPr lang="en-US" sz="1600" u="sng" dirty="0" smtClean="0"/>
              <a:t>Category 1- </a:t>
            </a:r>
            <a:r>
              <a:rPr lang="en-US" sz="1600" dirty="0" smtClean="0"/>
              <a:t>No Greenfield </a:t>
            </a:r>
            <a:r>
              <a:rPr lang="en-US" sz="1600" dirty="0" err="1" smtClean="0"/>
              <a:t>Subtractor</a:t>
            </a:r>
            <a:endParaRPr lang="en-US" sz="1600" dirty="0" smtClean="0"/>
          </a:p>
          <a:p>
            <a:pPr lvl="1"/>
            <a:r>
              <a:rPr lang="en-US" sz="1600" dirty="0" smtClean="0"/>
              <a:t>Category 1 Agricultural (facilities located on Land in Agricultural Use or Prime Agricultural Farmland)</a:t>
            </a:r>
          </a:p>
          <a:p>
            <a:pPr lvl="2"/>
            <a:r>
              <a:rPr lang="en-US" sz="1200" dirty="0" smtClean="0"/>
              <a:t>Agricultural Solar Tariff Generation Units</a:t>
            </a:r>
          </a:p>
          <a:p>
            <a:pPr lvl="2"/>
            <a:r>
              <a:rPr lang="en-US" sz="1200" dirty="0" smtClean="0"/>
              <a:t>Building Mounted Solar Tariff Generation Units</a:t>
            </a:r>
          </a:p>
          <a:p>
            <a:pPr lvl="2"/>
            <a:r>
              <a:rPr lang="en-US" sz="1200" dirty="0" smtClean="0"/>
              <a:t>Solar Tariff Generation Units sized to meet no greater than 200% of annual operational load of an agricultural facility</a:t>
            </a:r>
          </a:p>
          <a:p>
            <a:pPr lvl="1"/>
            <a:r>
              <a:rPr lang="en-US" sz="1600" dirty="0" smtClean="0"/>
              <a:t>Category 1 Non-Agricultural</a:t>
            </a:r>
          </a:p>
          <a:p>
            <a:pPr lvl="2"/>
            <a:r>
              <a:rPr lang="en-US" sz="1200" dirty="0" smtClean="0"/>
              <a:t>Ground mounted &lt;=500 kW </a:t>
            </a:r>
          </a:p>
          <a:p>
            <a:pPr lvl="2"/>
            <a:r>
              <a:rPr lang="en-US" sz="1200" dirty="0" smtClean="0"/>
              <a:t>Ground mounted &gt;500 kW and &lt;=5,000 kW that are (1) on land that has been previously developed or (2) on land in a solar overlay district or zoned for solar or power generation</a:t>
            </a:r>
          </a:p>
          <a:p>
            <a:pPr lvl="2"/>
            <a:r>
              <a:rPr lang="en-US" sz="1200" dirty="0" smtClean="0"/>
              <a:t>Building Mounted, Brownfield, Landfill, Canopy, and Floating Solar Generation Units</a:t>
            </a:r>
          </a:p>
          <a:p>
            <a:r>
              <a:rPr lang="en-US" sz="1600" u="sng" dirty="0" smtClean="0"/>
              <a:t>Category 2- </a:t>
            </a:r>
            <a:r>
              <a:rPr lang="en-US" sz="1600" dirty="0" smtClean="0"/>
              <a:t>Half Greenfield </a:t>
            </a:r>
            <a:r>
              <a:rPr lang="en-US" sz="1600" dirty="0" err="1" smtClean="0"/>
              <a:t>Subtractor</a:t>
            </a:r>
            <a:endParaRPr lang="en-US" sz="1600" dirty="0" smtClean="0"/>
          </a:p>
          <a:p>
            <a:pPr lvl="1"/>
            <a:r>
              <a:rPr lang="en-US" sz="1600" dirty="0" smtClean="0"/>
              <a:t>Zoned Commercial/ Industrial and not previously developed</a:t>
            </a:r>
          </a:p>
          <a:p>
            <a:r>
              <a:rPr lang="en-US" sz="1600" u="sng" dirty="0" smtClean="0"/>
              <a:t>Category 3- </a:t>
            </a:r>
            <a:r>
              <a:rPr lang="en-US" sz="1600" dirty="0" smtClean="0"/>
              <a:t>Full Greenfield </a:t>
            </a:r>
            <a:r>
              <a:rPr lang="en-US" sz="1600" dirty="0" err="1" smtClean="0"/>
              <a:t>Subtractor</a:t>
            </a:r>
            <a:endParaRPr lang="en-US" sz="1600" dirty="0" smtClean="0"/>
          </a:p>
          <a:p>
            <a:pPr lvl="1"/>
            <a:r>
              <a:rPr lang="en-US" sz="1600" dirty="0" smtClean="0"/>
              <a:t>All other project types</a:t>
            </a:r>
          </a:p>
          <a:p>
            <a:pPr marL="0" indent="0">
              <a:buNone/>
            </a:pPr>
            <a:r>
              <a:rPr lang="en-US" sz="1600" b="1" dirty="0" smtClean="0"/>
              <a:t>Ineligible Land Use</a:t>
            </a:r>
          </a:p>
          <a:p>
            <a:pPr lvl="1"/>
            <a:r>
              <a:rPr lang="en-US" sz="1600" dirty="0" smtClean="0"/>
              <a:t>Article 97 Land (unless it meets Category 1 criteria)</a:t>
            </a:r>
          </a:p>
          <a:p>
            <a:pPr lvl="1"/>
            <a:r>
              <a:rPr lang="en-US" sz="1600" dirty="0" smtClean="0"/>
              <a:t>Wetland Resource Areas</a:t>
            </a:r>
          </a:p>
          <a:p>
            <a:pPr lvl="1"/>
            <a:r>
              <a:rPr lang="en-US" sz="1600" dirty="0" smtClean="0"/>
              <a:t>Historical register sites (except as authorized by regulatory bodies)</a:t>
            </a:r>
          </a:p>
          <a:p>
            <a:r>
              <a:rPr lang="en-US" sz="1600" dirty="0" smtClean="0"/>
              <a:t>Previously Developed is defined as having pre-existing paving, construction, or altered landscapes excluding alterations resulting from ag use, forestry, or use as a preserved natural area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65974"/>
              </p:ext>
            </p:extLst>
          </p:nvPr>
        </p:nvGraphicFramePr>
        <p:xfrm>
          <a:off x="1052281" y="4730306"/>
          <a:ext cx="8074455" cy="679094"/>
        </p:xfrm>
        <a:graphic>
          <a:graphicData uri="http://schemas.openxmlformats.org/drawingml/2006/table">
            <a:tbl>
              <a:tblPr/>
              <a:tblGrid>
                <a:gridCol w="1361602"/>
                <a:gridCol w="1076798"/>
                <a:gridCol w="1143000"/>
                <a:gridCol w="914400"/>
                <a:gridCol w="762000"/>
                <a:gridCol w="990600"/>
                <a:gridCol w="914400"/>
                <a:gridCol w="911655"/>
              </a:tblGrid>
              <a:tr h="3353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Type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Category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Category 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Category 1</a:t>
                      </a: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Rooftop</a:t>
                      </a: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Brownfields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Landfill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Canopy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7FF"/>
                    </a:solidFill>
                  </a:tcPr>
                </a:tc>
              </a:tr>
              <a:tr h="2794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Compensation Rate ($/kWh)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$0.001/acre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 $0.0005/acre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+ $0.02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$0.03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$0.04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$0.06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383167" y="5486400"/>
            <a:ext cx="6508281" cy="558032"/>
            <a:chOff x="2023787" y="5584774"/>
            <a:chExt cx="6508281" cy="558032"/>
          </a:xfrm>
        </p:grpSpPr>
        <p:cxnSp>
          <p:nvCxnSpPr>
            <p:cNvPr id="8" name="Straight Arrow Connector 7"/>
            <p:cNvCxnSpPr>
              <a:stCxn id="10" idx="0"/>
            </p:cNvCxnSpPr>
            <p:nvPr/>
          </p:nvCxnSpPr>
          <p:spPr>
            <a:xfrm flipH="1" flipV="1">
              <a:off x="4730129" y="5584774"/>
              <a:ext cx="4813" cy="2743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2023787" y="5835029"/>
              <a:ext cx="6508281" cy="307777"/>
              <a:chOff x="2023787" y="5835029"/>
              <a:chExt cx="6508281" cy="307777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4210365" y="5835029"/>
                <a:ext cx="104915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Base Rate</a:t>
                </a:r>
                <a:endParaRPr lang="en-US" sz="1400" dirty="0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5259519" y="5989029"/>
                <a:ext cx="3272549" cy="0"/>
              </a:xfrm>
              <a:prstGeom prst="straightConnector1">
                <a:avLst/>
              </a:prstGeom>
              <a:ln w="25400">
                <a:solidFill>
                  <a:srgbClr val="00269E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6404886" y="5846541"/>
                <a:ext cx="721894" cy="2769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269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/>
                  <a:t>Adders</a:t>
                </a:r>
                <a:endParaRPr lang="en-US" sz="1200" b="1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H="1" flipV="1">
                <a:off x="2023787" y="5989028"/>
                <a:ext cx="2186578" cy="1"/>
              </a:xfrm>
              <a:prstGeom prst="straightConnector1">
                <a:avLst/>
              </a:prstGeom>
              <a:ln w="25400">
                <a:solidFill>
                  <a:srgbClr val="00269E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687931" y="5846540"/>
                <a:ext cx="1002630" cy="27699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269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err="1" smtClean="0"/>
                  <a:t>Subtractors</a:t>
                </a:r>
                <a:endParaRPr lang="en-US" sz="12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827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 Use Performance Standards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6FAB5CE-5980-4C9D-B2E2-2FD2F4BD448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66800" y="1066800"/>
            <a:ext cx="7696200" cy="48768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 smtClean="0"/>
              <a:t>All ground mounted facilities must comply with the following performance standards:</a:t>
            </a:r>
          </a:p>
          <a:p>
            <a:pPr lvl="1"/>
            <a:r>
              <a:rPr lang="en-US" dirty="0" smtClean="0"/>
              <a:t>No removal of all field soils</a:t>
            </a:r>
          </a:p>
          <a:p>
            <a:pPr lvl="1"/>
            <a:r>
              <a:rPr lang="en-US" dirty="0"/>
              <a:t>existing leveled field areas left as is without </a:t>
            </a:r>
            <a:r>
              <a:rPr lang="en-US" dirty="0" smtClean="0"/>
              <a:t>disturbance</a:t>
            </a:r>
          </a:p>
          <a:p>
            <a:pPr lvl="1"/>
            <a:r>
              <a:rPr lang="en-US" dirty="0"/>
              <a:t>where soils need to be leveled and smoothed, such as filling potholes or </a:t>
            </a:r>
            <a:r>
              <a:rPr lang="en-US" dirty="0" smtClean="0"/>
              <a:t>leveling, this </a:t>
            </a:r>
            <a:r>
              <a:rPr lang="en-US" dirty="0"/>
              <a:t>shall be done with minimal overall impact with all displaced soils returned to </a:t>
            </a:r>
            <a:r>
              <a:rPr lang="en-US" dirty="0" smtClean="0"/>
              <a:t>the areas </a:t>
            </a:r>
            <a:r>
              <a:rPr lang="en-US" dirty="0"/>
              <a:t>affected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ballasts, screw-type, or post driven pilings and other acceptable minimal </a:t>
            </a:r>
            <a:r>
              <a:rPr lang="en-US" dirty="0" smtClean="0"/>
              <a:t>soil impact </a:t>
            </a:r>
            <a:r>
              <a:rPr lang="en-US" dirty="0"/>
              <a:t>methods that do not require footings or other permanent penetration of </a:t>
            </a:r>
            <a:r>
              <a:rPr lang="en-US" dirty="0" smtClean="0"/>
              <a:t>soils for </a:t>
            </a:r>
            <a:r>
              <a:rPr lang="en-US" dirty="0"/>
              <a:t>mounting are required, unless the need for such can be demonstrated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any soil penetrations that may be required for providing system </a:t>
            </a:r>
            <a:r>
              <a:rPr lang="en-US" dirty="0" smtClean="0"/>
              <a:t>foundations necessary </a:t>
            </a:r>
            <a:r>
              <a:rPr lang="en-US" dirty="0"/>
              <a:t>for additional structural loading or for providing system </a:t>
            </a:r>
            <a:r>
              <a:rPr lang="en-US" dirty="0" smtClean="0"/>
              <a:t>trenching necessary </a:t>
            </a:r>
            <a:r>
              <a:rPr lang="en-US" dirty="0"/>
              <a:t>for electrical routing shall be done with minimal soils disturbance, with </a:t>
            </a:r>
            <a:r>
              <a:rPr lang="en-US" dirty="0" smtClean="0"/>
              <a:t>any displaced </a:t>
            </a:r>
            <a:r>
              <a:rPr lang="en-US" dirty="0"/>
              <a:t>soils to be temporary and recovered and returned after penetration </a:t>
            </a:r>
            <a:r>
              <a:rPr lang="en-US" dirty="0" smtClean="0"/>
              <a:t>and trenching </a:t>
            </a:r>
            <a:r>
              <a:rPr lang="en-US" dirty="0"/>
              <a:t>work is completed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no concrete or asphalt in the mounting area other than ballasts or other </a:t>
            </a:r>
            <a:r>
              <a:rPr lang="en-US" dirty="0" smtClean="0"/>
              <a:t>code required </a:t>
            </a:r>
            <a:r>
              <a:rPr lang="en-US" dirty="0"/>
              <a:t>surfaces, such as transformer or electric gear pads</a:t>
            </a:r>
            <a:r>
              <a:rPr lang="en-US" dirty="0" smtClean="0"/>
              <a:t>;</a:t>
            </a:r>
          </a:p>
          <a:p>
            <a:pPr lvl="1"/>
            <a:r>
              <a:rPr lang="en-US" dirty="0"/>
              <a:t>address existing soil and water resource concerns that may be impacted to ensure the installation does not disturb an existing soil and water conservation plan or to avoid creating a negative impact to soil and water conservation best management practices, such as stimulating erosion or water run-off conditions; </a:t>
            </a:r>
          </a:p>
          <a:p>
            <a:pPr lvl="1"/>
            <a:r>
              <a:rPr lang="en-US" dirty="0"/>
              <a:t>limited use of geotextile fabrics; and </a:t>
            </a:r>
          </a:p>
          <a:p>
            <a:pPr lvl="1"/>
            <a:r>
              <a:rPr lang="en-US" dirty="0"/>
              <a:t>maintain vegetative cover to prevent soil </a:t>
            </a:r>
            <a:r>
              <a:rPr lang="en-US" dirty="0" smtClean="0"/>
              <a:t>erosion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932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254" y="304800"/>
            <a:ext cx="7696200" cy="762000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AB5CE-5980-4C9D-B2E2-2FD2F4BD448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8571" y="1219200"/>
            <a:ext cx="790628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SMART Regulations are fully in effect 225 CMR 20.00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DOER is currently developin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g further guidance on Land Use Categorization, to be released for comment in the coming weeks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Program will go into effect next year, likely around late Spring 2018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A 100MW RFP for ground mounted projects released November 13, 2017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Open only to ground mounted projects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Eligible projects subject to Greenfield </a:t>
            </a:r>
            <a:r>
              <a:rPr lang="en-US" sz="2400" dirty="0" err="1" smtClean="0">
                <a:solidFill>
                  <a:prstClr val="black"/>
                </a:solidFill>
                <a:latin typeface="Calibri"/>
              </a:rPr>
              <a:t>Subtractor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, cannot apply for adders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Results announced January 11, 2018, setting all program prices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237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254" y="304800"/>
            <a:ext cx="7696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AB5CE-5980-4C9D-B2E2-2FD2F4BD448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CC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CCFF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8571" y="1219200"/>
            <a:ext cx="79062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Visit our website:</a:t>
            </a:r>
          </a:p>
          <a:p>
            <a:pPr lvl="0">
              <a:defRPr/>
            </a:pPr>
            <a:r>
              <a:rPr lang="en-US" dirty="0">
                <a:solidFill>
                  <a:prstClr val="black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prstClr val="black"/>
                </a:solidFill>
                <a:hlinkClick r:id="rId3"/>
              </a:rPr>
              <a:t>www.mass.gov/solar-massachusetts-renewable-target-smart</a:t>
            </a:r>
            <a:endParaRPr lang="en-US" dirty="0" smtClean="0">
              <a:solidFill>
                <a:prstClr val="black"/>
              </a:solidFill>
            </a:endParaRPr>
          </a:p>
          <a:p>
            <a:pPr lvl="0"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0"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Questions:</a:t>
            </a:r>
          </a:p>
          <a:p>
            <a:pPr lvl="0"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hlinkClick r:id="rId4"/>
              </a:rPr>
              <a:t>Kaitlin.Kelly@state.ma.us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lvl="0"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 lvl="0"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88793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0414cfea-8f0e-448b-be2d-76065ce1a6b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11214</TotalTime>
  <Words>1055</Words>
  <Application>Microsoft Office PowerPoint</Application>
  <PresentationFormat>On-screen Show (4:3)</PresentationFormat>
  <Paragraphs>167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Land Use Policy in Massachusetts Solar Incentive Programs Kaitlin Kelly  Renewable Energy Program Coordinator</vt:lpstr>
      <vt:lpstr>Evolution of Land Use Policy in MA Solar</vt:lpstr>
      <vt:lpstr>SMART Land Use Policy</vt:lpstr>
      <vt:lpstr>Adder Values</vt:lpstr>
      <vt:lpstr>Encouraging Unique Design</vt:lpstr>
      <vt:lpstr>Land Use Categories</vt:lpstr>
      <vt:lpstr>Land Use Performance Standards</vt:lpstr>
      <vt:lpstr>Next Steps</vt:lpstr>
      <vt:lpstr>Thank you</vt:lpstr>
    </vt:vector>
  </TitlesOfParts>
  <Company>Commonwealth of Massachusetts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rrizzo</dc:creator>
  <cp:lastModifiedBy>DOER</cp:lastModifiedBy>
  <cp:revision>708</cp:revision>
  <cp:lastPrinted>2017-01-30T21:28:28Z</cp:lastPrinted>
  <dcterms:created xsi:type="dcterms:W3CDTF">2013-02-26T15:34:29Z</dcterms:created>
  <dcterms:modified xsi:type="dcterms:W3CDTF">2017-11-15T20:05:48Z</dcterms:modified>
</cp:coreProperties>
</file>